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66" r:id="rId2"/>
    <p:sldId id="267" r:id="rId3"/>
    <p:sldId id="271" r:id="rId4"/>
    <p:sldId id="269" r:id="rId5"/>
    <p:sldId id="268" r:id="rId6"/>
    <p:sldId id="272" r:id="rId7"/>
    <p:sldId id="270" r:id="rId8"/>
    <p:sldId id="273" r:id="rId9"/>
    <p:sldId id="274" r:id="rId10"/>
    <p:sldId id="275" r:id="rId11"/>
  </p:sldIdLst>
  <p:sldSz cx="14630400" cy="8229600"/>
  <p:notesSz cx="8229600" cy="14630400"/>
  <p:embeddedFontLst>
    <p:embeddedFont>
      <p:font typeface="DM Sans" pitchFamily="2" charset="0"/>
      <p:regular r:id="rId13"/>
    </p:embeddedFont>
    <p:embeddedFont>
      <p:font typeface="PT Serif" panose="020A0603040505020204" pitchFamily="18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31773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1B58D0AA-BD04-85D1-148E-31C2E947DA0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7988" b="14671"/>
          <a:stretch/>
        </p:blipFill>
        <p:spPr>
          <a:xfrm>
            <a:off x="1" y="10"/>
            <a:ext cx="11603570" cy="82295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50022" y="0"/>
            <a:ext cx="8480374" cy="82296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8F66AE88-FEC3-29EE-BA8E-F32C87C15ED9}"/>
              </a:ext>
            </a:extLst>
          </p:cNvPr>
          <p:cNvSpPr/>
          <p:nvPr/>
        </p:nvSpPr>
        <p:spPr>
          <a:xfrm>
            <a:off x="9037932" y="438150"/>
            <a:ext cx="4586626" cy="22798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>
                <a:latin typeface="+mj-lt"/>
                <a:ea typeface="+mj-ea"/>
                <a:cs typeface="+mj-cs"/>
              </a:rPr>
              <a:t>Chain-of-Thought Reasoning Without Prompting</a:t>
            </a: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4C2176AB-A79A-1FD2-FA86-0A837E793EFA}"/>
              </a:ext>
            </a:extLst>
          </p:cNvPr>
          <p:cNvSpPr/>
          <p:nvPr/>
        </p:nvSpPr>
        <p:spPr>
          <a:xfrm>
            <a:off x="9037932" y="2921041"/>
            <a:ext cx="4586626" cy="44913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Understanding how large language models can structure their own reasoning process without explicit prompting.</a:t>
            </a:r>
          </a:p>
        </p:txBody>
      </p:sp>
    </p:spTree>
    <p:extLst>
      <p:ext uri="{BB962C8B-B14F-4D97-AF65-F5344CB8AC3E}">
        <p14:creationId xmlns:p14="http://schemas.microsoft.com/office/powerpoint/2010/main" val="720792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2E2570-5701-18C9-40D8-5487E94279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478E26C2-73E1-9015-5C00-81EE929F1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8E05BA17-1B7C-7BD0-C2A8-5B54F354229D}"/>
              </a:ext>
            </a:extLst>
          </p:cNvPr>
          <p:cNvSpPr/>
          <p:nvPr/>
        </p:nvSpPr>
        <p:spPr>
          <a:xfrm>
            <a:off x="6280190" y="85320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Conclusion</a:t>
            </a:r>
            <a:endParaRPr lang="en-US" sz="46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3CFCE8F4-E9C9-3FD7-D40F-79251C013E03}"/>
              </a:ext>
            </a:extLst>
          </p:cNvPr>
          <p:cNvSpPr/>
          <p:nvPr/>
        </p:nvSpPr>
        <p:spPr>
          <a:xfrm>
            <a:off x="6280190" y="2050971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1</a:t>
            </a:r>
            <a:endParaRPr lang="en-US" sz="58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571DACAF-4668-F5B3-DDFE-B2A017D61CFA}"/>
              </a:ext>
            </a:extLst>
          </p:cNvPr>
          <p:cNvSpPr/>
          <p:nvPr/>
        </p:nvSpPr>
        <p:spPr>
          <a:xfrm>
            <a:off x="6595705" y="308276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No Prompts Needed</a:t>
            </a:r>
            <a:endParaRPr lang="en-US" sz="23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BF3C6CD5-3E73-3588-00E6-4C5846F4D3BF}"/>
              </a:ext>
            </a:extLst>
          </p:cNvPr>
          <p:cNvSpPr/>
          <p:nvPr/>
        </p:nvSpPr>
        <p:spPr>
          <a:xfrm>
            <a:off x="6280190" y="3590925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LLMs generate structured reasoning autonomously</a:t>
            </a:r>
            <a:endParaRPr lang="en-US" sz="175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09F8A0AF-FC18-36C7-4AF6-097A493CF2DE}"/>
              </a:ext>
            </a:extLst>
          </p:cNvPr>
          <p:cNvSpPr/>
          <p:nvPr/>
        </p:nvSpPr>
        <p:spPr>
          <a:xfrm>
            <a:off x="10228421" y="2050971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2</a:t>
            </a:r>
            <a:endParaRPr lang="en-US" sz="585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EF657996-24B6-1489-C97D-75FAC6CFBB01}"/>
              </a:ext>
            </a:extLst>
          </p:cNvPr>
          <p:cNvSpPr/>
          <p:nvPr/>
        </p:nvSpPr>
        <p:spPr>
          <a:xfrm>
            <a:off x="10543937" y="308276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Logical Consistency</a:t>
            </a:r>
            <a:endParaRPr lang="en-US" sz="230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8BBAF316-48BA-F8BD-51A8-8E350886B1BB}"/>
              </a:ext>
            </a:extLst>
          </p:cNvPr>
          <p:cNvSpPr/>
          <p:nvPr/>
        </p:nvSpPr>
        <p:spPr>
          <a:xfrm>
            <a:off x="10228421" y="3590925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Workflow ensures coherent reasoning chains</a:t>
            </a:r>
            <a:endParaRPr lang="en-US" sz="1750" dirty="0"/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9F26E938-4A78-B737-F196-12F0A87C30D4}"/>
              </a:ext>
            </a:extLst>
          </p:cNvPr>
          <p:cNvSpPr/>
          <p:nvPr/>
        </p:nvSpPr>
        <p:spPr>
          <a:xfrm>
            <a:off x="8254246" y="5110520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3</a:t>
            </a:r>
            <a:endParaRPr lang="en-US" sz="5850" dirty="0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B63E2F96-8CBA-42AA-A031-58D3C4709DE9}"/>
              </a:ext>
            </a:extLst>
          </p:cNvPr>
          <p:cNvSpPr/>
          <p:nvPr/>
        </p:nvSpPr>
        <p:spPr>
          <a:xfrm>
            <a:off x="8569762" y="614231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Future Direction</a:t>
            </a:r>
            <a:endParaRPr lang="en-US" sz="2300" dirty="0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9F04A62B-64DE-709E-472E-60E4A2C773EB}"/>
              </a:ext>
            </a:extLst>
          </p:cNvPr>
          <p:cNvSpPr/>
          <p:nvPr/>
        </p:nvSpPr>
        <p:spPr>
          <a:xfrm>
            <a:off x="8254246" y="6650474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Reinforcement learning-based validation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180490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2D93F2-04E7-5FBE-D04B-9C0F8CC02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6ED68F6-872B-92A9-1BE3-3F708A6B7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0CC03B4-4A74-B688-28F1-E33912AA5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50022" y="0"/>
            <a:ext cx="8480374" cy="82296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BD595AE9-C312-1342-D88B-E77D61BF51FC}"/>
              </a:ext>
            </a:extLst>
          </p:cNvPr>
          <p:cNvSpPr/>
          <p:nvPr/>
        </p:nvSpPr>
        <p:spPr>
          <a:xfrm>
            <a:off x="793790" y="414635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Introduction</a:t>
            </a:r>
            <a:endParaRPr lang="en-US" sz="4650" dirty="0"/>
          </a:p>
        </p:txBody>
      </p:sp>
      <p:sp>
        <p:nvSpPr>
          <p:cNvPr id="7" name="Shape 1">
            <a:extLst>
              <a:ext uri="{FF2B5EF4-FFF2-40B4-BE49-F238E27FC236}">
                <a16:creationId xmlns:a16="http://schemas.microsoft.com/office/drawing/2014/main" id="{03F5F159-5D64-8B91-72EA-EED6773DB121}"/>
              </a:ext>
            </a:extLst>
          </p:cNvPr>
          <p:cNvSpPr/>
          <p:nvPr/>
        </p:nvSpPr>
        <p:spPr>
          <a:xfrm>
            <a:off x="793790" y="5230773"/>
            <a:ext cx="4196358" cy="1687592"/>
          </a:xfrm>
          <a:prstGeom prst="roundRect">
            <a:avLst>
              <a:gd name="adj" fmla="val 2016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2">
            <a:extLst>
              <a:ext uri="{FF2B5EF4-FFF2-40B4-BE49-F238E27FC236}">
                <a16:creationId xmlns:a16="http://schemas.microsoft.com/office/drawing/2014/main" id="{F771D1F6-559F-5E81-CEB0-941E6710171A}"/>
              </a:ext>
            </a:extLst>
          </p:cNvPr>
          <p:cNvSpPr/>
          <p:nvPr/>
        </p:nvSpPr>
        <p:spPr>
          <a:xfrm>
            <a:off x="1020604" y="545758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Traditional CoT</a:t>
            </a:r>
            <a:endParaRPr lang="en-US" sz="2300" dirty="0"/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35A9B70C-7BFA-D2DF-A6E3-A6827664114B}"/>
              </a:ext>
            </a:extLst>
          </p:cNvPr>
          <p:cNvSpPr/>
          <p:nvPr/>
        </p:nvSpPr>
        <p:spPr>
          <a:xfrm>
            <a:off x="1020604" y="5965746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Manual prompting to break down complex problems</a:t>
            </a:r>
            <a:endParaRPr lang="en-US" sz="1750" dirty="0"/>
          </a:p>
        </p:txBody>
      </p:sp>
      <p:sp>
        <p:nvSpPr>
          <p:cNvPr id="10" name="Shape 4">
            <a:extLst>
              <a:ext uri="{FF2B5EF4-FFF2-40B4-BE49-F238E27FC236}">
                <a16:creationId xmlns:a16="http://schemas.microsoft.com/office/drawing/2014/main" id="{E896EDA2-C4F0-8381-DD7A-F0185D62446D}"/>
              </a:ext>
            </a:extLst>
          </p:cNvPr>
          <p:cNvSpPr/>
          <p:nvPr/>
        </p:nvSpPr>
        <p:spPr>
          <a:xfrm>
            <a:off x="5216962" y="5230773"/>
            <a:ext cx="4196358" cy="1687592"/>
          </a:xfrm>
          <a:prstGeom prst="roundRect">
            <a:avLst>
              <a:gd name="adj" fmla="val 2016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5">
            <a:extLst>
              <a:ext uri="{FF2B5EF4-FFF2-40B4-BE49-F238E27FC236}">
                <a16:creationId xmlns:a16="http://schemas.microsoft.com/office/drawing/2014/main" id="{462E8508-4EAD-4F46-8CEA-6EDC20B54BFA}"/>
              </a:ext>
            </a:extLst>
          </p:cNvPr>
          <p:cNvSpPr/>
          <p:nvPr/>
        </p:nvSpPr>
        <p:spPr>
          <a:xfrm>
            <a:off x="5443776" y="545758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Key Innovation</a:t>
            </a:r>
            <a:endParaRPr lang="en-US" sz="2300" dirty="0"/>
          </a:p>
        </p:txBody>
      </p:sp>
      <p:sp>
        <p:nvSpPr>
          <p:cNvPr id="12" name="Text 6">
            <a:extLst>
              <a:ext uri="{FF2B5EF4-FFF2-40B4-BE49-F238E27FC236}">
                <a16:creationId xmlns:a16="http://schemas.microsoft.com/office/drawing/2014/main" id="{1C4CF1BA-4C26-991E-BA75-4DEE0DE7B8BE}"/>
              </a:ext>
            </a:extLst>
          </p:cNvPr>
          <p:cNvSpPr/>
          <p:nvPr/>
        </p:nvSpPr>
        <p:spPr>
          <a:xfrm>
            <a:off x="5443776" y="5965746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LLMs can perform CoT without explicit prompts</a:t>
            </a:r>
            <a:endParaRPr lang="en-US" sz="1750" dirty="0"/>
          </a:p>
        </p:txBody>
      </p:sp>
      <p:sp>
        <p:nvSpPr>
          <p:cNvPr id="13" name="Shape 7">
            <a:extLst>
              <a:ext uri="{FF2B5EF4-FFF2-40B4-BE49-F238E27FC236}">
                <a16:creationId xmlns:a16="http://schemas.microsoft.com/office/drawing/2014/main" id="{598F12A5-5F30-300E-00FC-49E343FC1275}"/>
              </a:ext>
            </a:extLst>
          </p:cNvPr>
          <p:cNvSpPr/>
          <p:nvPr/>
        </p:nvSpPr>
        <p:spPr>
          <a:xfrm>
            <a:off x="9640133" y="5230773"/>
            <a:ext cx="4196358" cy="1687592"/>
          </a:xfrm>
          <a:prstGeom prst="roundRect">
            <a:avLst>
              <a:gd name="adj" fmla="val 2016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8">
            <a:extLst>
              <a:ext uri="{FF2B5EF4-FFF2-40B4-BE49-F238E27FC236}">
                <a16:creationId xmlns:a16="http://schemas.microsoft.com/office/drawing/2014/main" id="{FA8DDCD2-69E9-DD9F-D93C-8E3AD330499F}"/>
              </a:ext>
            </a:extLst>
          </p:cNvPr>
          <p:cNvSpPr/>
          <p:nvPr/>
        </p:nvSpPr>
        <p:spPr>
          <a:xfrm>
            <a:off x="9866948" y="5457587"/>
            <a:ext cx="302180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Autonomous Structure</a:t>
            </a:r>
            <a:endParaRPr lang="en-US" sz="2300" dirty="0"/>
          </a:p>
        </p:txBody>
      </p:sp>
      <p:sp>
        <p:nvSpPr>
          <p:cNvPr id="15" name="Text 9">
            <a:extLst>
              <a:ext uri="{FF2B5EF4-FFF2-40B4-BE49-F238E27FC236}">
                <a16:creationId xmlns:a16="http://schemas.microsoft.com/office/drawing/2014/main" id="{55BD6123-90F2-E4D1-BFD9-928A51FE3DC5}"/>
              </a:ext>
            </a:extLst>
          </p:cNvPr>
          <p:cNvSpPr/>
          <p:nvPr/>
        </p:nvSpPr>
        <p:spPr>
          <a:xfrm>
            <a:off x="9866948" y="5965746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Model organizes its own thought process</a:t>
            </a:r>
            <a:endParaRPr lang="en-US" sz="1750" dirty="0"/>
          </a:p>
        </p:txBody>
      </p:sp>
      <p:pic>
        <p:nvPicPr>
          <p:cNvPr id="16" name="Image 0" descr="preencoded.png">
            <a:extLst>
              <a:ext uri="{FF2B5EF4-FFF2-40B4-BE49-F238E27FC236}">
                <a16:creationId xmlns:a16="http://schemas.microsoft.com/office/drawing/2014/main" id="{3C024A1A-65EF-8C7F-4521-BAA968BC20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972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51C81F-FF32-9FD4-222A-425096145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9EDAE666-649B-25CC-CC07-014AA0C54C23}"/>
              </a:ext>
            </a:extLst>
          </p:cNvPr>
          <p:cNvSpPr/>
          <p:nvPr/>
        </p:nvSpPr>
        <p:spPr>
          <a:xfrm>
            <a:off x="793790" y="269474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Problem Statement</a:t>
            </a:r>
            <a:endParaRPr lang="en-US" sz="46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8ABF5209-0D49-EE2A-DF7B-74B45D927C2F}"/>
              </a:ext>
            </a:extLst>
          </p:cNvPr>
          <p:cNvSpPr/>
          <p:nvPr/>
        </p:nvSpPr>
        <p:spPr>
          <a:xfrm>
            <a:off x="793790" y="40059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Existing Issues</a:t>
            </a:r>
            <a:endParaRPr lang="en-US" sz="23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2E243D4A-84EF-4EC7-2E5C-7D9535E20A26}"/>
              </a:ext>
            </a:extLst>
          </p:cNvPr>
          <p:cNvSpPr/>
          <p:nvPr/>
        </p:nvSpPr>
        <p:spPr>
          <a:xfrm>
            <a:off x="793790" y="460486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Manual CoT needs human examples</a:t>
            </a:r>
            <a:endParaRPr lang="en-US" sz="17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5E2B7B8D-126D-D238-DF6B-9581333DF927}"/>
              </a:ext>
            </a:extLst>
          </p:cNvPr>
          <p:cNvSpPr/>
          <p:nvPr/>
        </p:nvSpPr>
        <p:spPr>
          <a:xfrm>
            <a:off x="793790" y="504705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Not scalable across tasks</a:t>
            </a:r>
            <a:endParaRPr lang="en-US" sz="1750" dirty="0"/>
          </a:p>
        </p:txBody>
      </p:sp>
      <p:sp>
        <p:nvSpPr>
          <p:cNvPr id="17" name="Text 4">
            <a:extLst>
              <a:ext uri="{FF2B5EF4-FFF2-40B4-BE49-F238E27FC236}">
                <a16:creationId xmlns:a16="http://schemas.microsoft.com/office/drawing/2014/main" id="{90893359-71AC-4923-087A-021B8FDC2E32}"/>
              </a:ext>
            </a:extLst>
          </p:cNvPr>
          <p:cNvSpPr/>
          <p:nvPr/>
        </p:nvSpPr>
        <p:spPr>
          <a:xfrm>
            <a:off x="7599521" y="40059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Proposed Solution</a:t>
            </a:r>
            <a:endParaRPr lang="en-US" sz="2300" dirty="0"/>
          </a:p>
        </p:txBody>
      </p:sp>
      <p:sp>
        <p:nvSpPr>
          <p:cNvPr id="18" name="Text 5">
            <a:extLst>
              <a:ext uri="{FF2B5EF4-FFF2-40B4-BE49-F238E27FC236}">
                <a16:creationId xmlns:a16="http://schemas.microsoft.com/office/drawing/2014/main" id="{6E679766-6F09-B510-F7B7-DD46758D745A}"/>
              </a:ext>
            </a:extLst>
          </p:cNvPr>
          <p:cNvSpPr/>
          <p:nvPr/>
        </p:nvSpPr>
        <p:spPr>
          <a:xfrm>
            <a:off x="7599521" y="460486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Structured workflow for autonomous reasoning without explicit prompts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2611636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365601-6AA9-7A2A-A690-A547FBAC47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>
            <a:extLst>
              <a:ext uri="{FF2B5EF4-FFF2-40B4-BE49-F238E27FC236}">
                <a16:creationId xmlns:a16="http://schemas.microsoft.com/office/drawing/2014/main" id="{091C1B30-4404-3ED6-BF47-89BDF76B9659}"/>
              </a:ext>
            </a:extLst>
          </p:cNvPr>
          <p:cNvSpPr/>
          <p:nvPr/>
        </p:nvSpPr>
        <p:spPr>
          <a:xfrm>
            <a:off x="706041" y="556379"/>
            <a:ext cx="5295424" cy="661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Workflow Overview</a:t>
            </a:r>
            <a:endParaRPr lang="en-US" sz="4150" dirty="0"/>
          </a:p>
        </p:txBody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C053AA73-7B60-7137-95FC-EF3409623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041" y="1621750"/>
            <a:ext cx="1008578" cy="1210270"/>
          </a:xfrm>
          <a:prstGeom prst="rect">
            <a:avLst/>
          </a:prstGeom>
        </p:spPr>
      </p:pic>
      <p:sp>
        <p:nvSpPr>
          <p:cNvPr id="8" name="Text 1">
            <a:extLst>
              <a:ext uri="{FF2B5EF4-FFF2-40B4-BE49-F238E27FC236}">
                <a16:creationId xmlns:a16="http://schemas.microsoft.com/office/drawing/2014/main" id="{24EAC7DB-2C16-3C02-C601-A60A7423FA85}"/>
              </a:ext>
            </a:extLst>
          </p:cNvPr>
          <p:cNvSpPr/>
          <p:nvPr/>
        </p:nvSpPr>
        <p:spPr>
          <a:xfrm>
            <a:off x="2017157" y="1823442"/>
            <a:ext cx="2647712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Input Parsing</a:t>
            </a:r>
            <a:endParaRPr lang="en-US" sz="2050" dirty="0"/>
          </a:p>
        </p:txBody>
      </p:sp>
      <p:sp>
        <p:nvSpPr>
          <p:cNvPr id="9" name="Text 2">
            <a:extLst>
              <a:ext uri="{FF2B5EF4-FFF2-40B4-BE49-F238E27FC236}">
                <a16:creationId xmlns:a16="http://schemas.microsoft.com/office/drawing/2014/main" id="{B443DF92-9C82-FCF7-02AF-C27E3640A294}"/>
              </a:ext>
            </a:extLst>
          </p:cNvPr>
          <p:cNvSpPr/>
          <p:nvPr/>
        </p:nvSpPr>
        <p:spPr>
          <a:xfrm>
            <a:off x="2017157" y="2275403"/>
            <a:ext cx="11907203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Break query into sub-questions</a:t>
            </a:r>
            <a:endParaRPr lang="en-US" sz="1550" dirty="0"/>
          </a:p>
        </p:txBody>
      </p:sp>
      <p:pic>
        <p:nvPicPr>
          <p:cNvPr id="10" name="Image 1" descr="preencoded.png">
            <a:extLst>
              <a:ext uri="{FF2B5EF4-FFF2-40B4-BE49-F238E27FC236}">
                <a16:creationId xmlns:a16="http://schemas.microsoft.com/office/drawing/2014/main" id="{B280ADAA-FE63-08FA-BB82-A2500CE65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041" y="2832021"/>
            <a:ext cx="1008578" cy="1210270"/>
          </a:xfrm>
          <a:prstGeom prst="rect">
            <a:avLst/>
          </a:prstGeom>
        </p:spPr>
      </p:pic>
      <p:sp>
        <p:nvSpPr>
          <p:cNvPr id="11" name="Text 3">
            <a:extLst>
              <a:ext uri="{FF2B5EF4-FFF2-40B4-BE49-F238E27FC236}">
                <a16:creationId xmlns:a16="http://schemas.microsoft.com/office/drawing/2014/main" id="{AA8E7016-7CAB-1ED2-D912-D15937E2474E}"/>
              </a:ext>
            </a:extLst>
          </p:cNvPr>
          <p:cNvSpPr/>
          <p:nvPr/>
        </p:nvSpPr>
        <p:spPr>
          <a:xfrm>
            <a:off x="2017157" y="3033713"/>
            <a:ext cx="2647712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Autonomous Thought</a:t>
            </a:r>
            <a:endParaRPr lang="en-US" sz="2050" dirty="0"/>
          </a:p>
        </p:txBody>
      </p:sp>
      <p:sp>
        <p:nvSpPr>
          <p:cNvPr id="12" name="Text 4">
            <a:extLst>
              <a:ext uri="{FF2B5EF4-FFF2-40B4-BE49-F238E27FC236}">
                <a16:creationId xmlns:a16="http://schemas.microsoft.com/office/drawing/2014/main" id="{1FD9AC7C-439A-AC09-E94F-1892E9FC9794}"/>
              </a:ext>
            </a:extLst>
          </p:cNvPr>
          <p:cNvSpPr/>
          <p:nvPr/>
        </p:nvSpPr>
        <p:spPr>
          <a:xfrm>
            <a:off x="2017157" y="3485674"/>
            <a:ext cx="11907203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Generate reasoning steps</a:t>
            </a:r>
            <a:endParaRPr lang="en-US" sz="1550" dirty="0"/>
          </a:p>
        </p:txBody>
      </p:sp>
      <p:pic>
        <p:nvPicPr>
          <p:cNvPr id="13" name="Image 2" descr="preencoded.png">
            <a:extLst>
              <a:ext uri="{FF2B5EF4-FFF2-40B4-BE49-F238E27FC236}">
                <a16:creationId xmlns:a16="http://schemas.microsoft.com/office/drawing/2014/main" id="{E83512EF-6529-756E-3641-9A28A2842B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041" y="4042291"/>
            <a:ext cx="1008578" cy="1210270"/>
          </a:xfrm>
          <a:prstGeom prst="rect">
            <a:avLst/>
          </a:prstGeom>
        </p:spPr>
      </p:pic>
      <p:sp>
        <p:nvSpPr>
          <p:cNvPr id="14" name="Text 5">
            <a:extLst>
              <a:ext uri="{FF2B5EF4-FFF2-40B4-BE49-F238E27FC236}">
                <a16:creationId xmlns:a16="http://schemas.microsoft.com/office/drawing/2014/main" id="{79DA6D98-7C8F-2C9E-C10D-FEB6E137A5F2}"/>
              </a:ext>
            </a:extLst>
          </p:cNvPr>
          <p:cNvSpPr/>
          <p:nvPr/>
        </p:nvSpPr>
        <p:spPr>
          <a:xfrm>
            <a:off x="2017157" y="4243983"/>
            <a:ext cx="2647712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Self-Verification</a:t>
            </a:r>
            <a:endParaRPr lang="en-US" sz="2050" dirty="0"/>
          </a:p>
        </p:txBody>
      </p:sp>
      <p:sp>
        <p:nvSpPr>
          <p:cNvPr id="15" name="Text 6">
            <a:extLst>
              <a:ext uri="{FF2B5EF4-FFF2-40B4-BE49-F238E27FC236}">
                <a16:creationId xmlns:a16="http://schemas.microsoft.com/office/drawing/2014/main" id="{5DD5013B-342C-813E-0A0D-35C6C3644A5B}"/>
              </a:ext>
            </a:extLst>
          </p:cNvPr>
          <p:cNvSpPr/>
          <p:nvPr/>
        </p:nvSpPr>
        <p:spPr>
          <a:xfrm>
            <a:off x="2017157" y="4695944"/>
            <a:ext cx="11907203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Cross-check reasoning</a:t>
            </a:r>
            <a:endParaRPr lang="en-US" sz="1550" dirty="0"/>
          </a:p>
        </p:txBody>
      </p:sp>
      <p:pic>
        <p:nvPicPr>
          <p:cNvPr id="16" name="Image 3" descr="preencoded.png">
            <a:extLst>
              <a:ext uri="{FF2B5EF4-FFF2-40B4-BE49-F238E27FC236}">
                <a16:creationId xmlns:a16="http://schemas.microsoft.com/office/drawing/2014/main" id="{1EA4CF90-6F95-7E39-7C6B-0EA1AC077F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041" y="5252561"/>
            <a:ext cx="1008578" cy="1210270"/>
          </a:xfrm>
          <a:prstGeom prst="rect">
            <a:avLst/>
          </a:prstGeom>
        </p:spPr>
      </p:pic>
      <p:sp>
        <p:nvSpPr>
          <p:cNvPr id="19" name="Text 7">
            <a:extLst>
              <a:ext uri="{FF2B5EF4-FFF2-40B4-BE49-F238E27FC236}">
                <a16:creationId xmlns:a16="http://schemas.microsoft.com/office/drawing/2014/main" id="{FBEB45B4-6347-1481-489B-D4DABB114ACC}"/>
              </a:ext>
            </a:extLst>
          </p:cNvPr>
          <p:cNvSpPr/>
          <p:nvPr/>
        </p:nvSpPr>
        <p:spPr>
          <a:xfrm>
            <a:off x="2017157" y="5454253"/>
            <a:ext cx="2647712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Answer Generation</a:t>
            </a:r>
            <a:endParaRPr lang="en-US" sz="2050" dirty="0"/>
          </a:p>
        </p:txBody>
      </p:sp>
      <p:sp>
        <p:nvSpPr>
          <p:cNvPr id="20" name="Text 8">
            <a:extLst>
              <a:ext uri="{FF2B5EF4-FFF2-40B4-BE49-F238E27FC236}">
                <a16:creationId xmlns:a16="http://schemas.microsoft.com/office/drawing/2014/main" id="{6FA3A678-3B8F-B951-CFF1-84385E933D45}"/>
              </a:ext>
            </a:extLst>
          </p:cNvPr>
          <p:cNvSpPr/>
          <p:nvPr/>
        </p:nvSpPr>
        <p:spPr>
          <a:xfrm>
            <a:off x="2017157" y="5906214"/>
            <a:ext cx="11907203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Compile refined response</a:t>
            </a:r>
            <a:endParaRPr lang="en-US" sz="1550" dirty="0"/>
          </a:p>
        </p:txBody>
      </p:sp>
      <p:pic>
        <p:nvPicPr>
          <p:cNvPr id="21" name="Image 4" descr="preencoded.png">
            <a:extLst>
              <a:ext uri="{FF2B5EF4-FFF2-40B4-BE49-F238E27FC236}">
                <a16:creationId xmlns:a16="http://schemas.microsoft.com/office/drawing/2014/main" id="{3FE3853E-FA32-EDB9-483D-926BE3E2C9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041" y="6462832"/>
            <a:ext cx="1008578" cy="1210270"/>
          </a:xfrm>
          <a:prstGeom prst="rect">
            <a:avLst/>
          </a:prstGeom>
        </p:spPr>
      </p:pic>
      <p:sp>
        <p:nvSpPr>
          <p:cNvPr id="22" name="Text 9">
            <a:extLst>
              <a:ext uri="{FF2B5EF4-FFF2-40B4-BE49-F238E27FC236}">
                <a16:creationId xmlns:a16="http://schemas.microsoft.com/office/drawing/2014/main" id="{CB60C0FF-F2B9-0FB3-2CF3-5F68227FA4D6}"/>
              </a:ext>
            </a:extLst>
          </p:cNvPr>
          <p:cNvSpPr/>
          <p:nvPr/>
        </p:nvSpPr>
        <p:spPr>
          <a:xfrm>
            <a:off x="2017157" y="6664523"/>
            <a:ext cx="2647712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Feedback Loop</a:t>
            </a:r>
            <a:endParaRPr lang="en-US" sz="2050" dirty="0"/>
          </a:p>
        </p:txBody>
      </p:sp>
      <p:sp>
        <p:nvSpPr>
          <p:cNvPr id="23" name="Text 10">
            <a:extLst>
              <a:ext uri="{FF2B5EF4-FFF2-40B4-BE49-F238E27FC236}">
                <a16:creationId xmlns:a16="http://schemas.microsoft.com/office/drawing/2014/main" id="{C6B5F6DA-D704-25CA-F8AB-9B2811339A95}"/>
              </a:ext>
            </a:extLst>
          </p:cNvPr>
          <p:cNvSpPr/>
          <p:nvPr/>
        </p:nvSpPr>
        <p:spPr>
          <a:xfrm>
            <a:off x="2017157" y="7116485"/>
            <a:ext cx="11907203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Iterate if needed</a:t>
            </a:r>
            <a:endParaRPr lang="en-US" sz="1550" dirty="0"/>
          </a:p>
        </p:txBody>
      </p:sp>
    </p:spTree>
    <p:extLst>
      <p:ext uri="{BB962C8B-B14F-4D97-AF65-F5344CB8AC3E}">
        <p14:creationId xmlns:p14="http://schemas.microsoft.com/office/powerpoint/2010/main" val="3770432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78A1D1-A3AB-A8D2-69A0-5FC41293E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0" descr="preencoded.png">
            <a:extLst>
              <a:ext uri="{FF2B5EF4-FFF2-40B4-BE49-F238E27FC236}">
                <a16:creationId xmlns:a16="http://schemas.microsoft.com/office/drawing/2014/main" id="{0569E834-CC6F-1899-8C50-7BD39782A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21" name="Text 0">
            <a:extLst>
              <a:ext uri="{FF2B5EF4-FFF2-40B4-BE49-F238E27FC236}">
                <a16:creationId xmlns:a16="http://schemas.microsoft.com/office/drawing/2014/main" id="{7B433076-5523-B74A-45E9-E8C18B424266}"/>
              </a:ext>
            </a:extLst>
          </p:cNvPr>
          <p:cNvSpPr/>
          <p:nvPr/>
        </p:nvSpPr>
        <p:spPr>
          <a:xfrm>
            <a:off x="6280190" y="1965484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Step 1 - Input Parsing</a:t>
            </a:r>
            <a:endParaRPr lang="en-US" sz="4650" dirty="0"/>
          </a:p>
        </p:txBody>
      </p:sp>
      <p:sp>
        <p:nvSpPr>
          <p:cNvPr id="23" name="Shape 1">
            <a:extLst>
              <a:ext uri="{FF2B5EF4-FFF2-40B4-BE49-F238E27FC236}">
                <a16:creationId xmlns:a16="http://schemas.microsoft.com/office/drawing/2014/main" id="{604B174D-1BBA-67E4-33B0-FF94E2BCB72F}"/>
              </a:ext>
            </a:extLst>
          </p:cNvPr>
          <p:cNvSpPr/>
          <p:nvPr/>
        </p:nvSpPr>
        <p:spPr>
          <a:xfrm>
            <a:off x="6280190" y="330505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4" name="Image 1" descr="preencoded.png">
            <a:extLst>
              <a:ext uri="{FF2B5EF4-FFF2-40B4-BE49-F238E27FC236}">
                <a16:creationId xmlns:a16="http://schemas.microsoft.com/office/drawing/2014/main" id="{6A195D34-5EF5-A112-537C-5936A6E87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6747" y="3336965"/>
            <a:ext cx="357188" cy="446484"/>
          </a:xfrm>
          <a:prstGeom prst="rect">
            <a:avLst/>
          </a:prstGeom>
        </p:spPr>
      </p:pic>
      <p:sp>
        <p:nvSpPr>
          <p:cNvPr id="25" name="Text 2">
            <a:extLst>
              <a:ext uri="{FF2B5EF4-FFF2-40B4-BE49-F238E27FC236}">
                <a16:creationId xmlns:a16="http://schemas.microsoft.com/office/drawing/2014/main" id="{867AD290-0BDF-EAA9-F0CB-B657A461F6FD}"/>
              </a:ext>
            </a:extLst>
          </p:cNvPr>
          <p:cNvSpPr/>
          <p:nvPr/>
        </p:nvSpPr>
        <p:spPr>
          <a:xfrm>
            <a:off x="7017306" y="3305056"/>
            <a:ext cx="2927747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Break Query Into Structure</a:t>
            </a:r>
            <a:endParaRPr lang="en-US" sz="2300" dirty="0"/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1B63D1DE-422B-B34A-64DF-5779CDAA0934}"/>
              </a:ext>
            </a:extLst>
          </p:cNvPr>
          <p:cNvSpPr/>
          <p:nvPr/>
        </p:nvSpPr>
        <p:spPr>
          <a:xfrm>
            <a:off x="7017306" y="418528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Identify complex and simple parts</a:t>
            </a:r>
            <a:endParaRPr lang="en-US" sz="1750" dirty="0"/>
          </a:p>
        </p:txBody>
      </p:sp>
      <p:sp>
        <p:nvSpPr>
          <p:cNvPr id="27" name="Shape 4">
            <a:extLst>
              <a:ext uri="{FF2B5EF4-FFF2-40B4-BE49-F238E27FC236}">
                <a16:creationId xmlns:a16="http://schemas.microsoft.com/office/drawing/2014/main" id="{41936E5C-5883-75F1-D6B3-CF86666ED932}"/>
              </a:ext>
            </a:extLst>
          </p:cNvPr>
          <p:cNvSpPr/>
          <p:nvPr/>
        </p:nvSpPr>
        <p:spPr>
          <a:xfrm>
            <a:off x="10171867" y="330505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8" name="Image 2" descr="preencoded.png">
            <a:extLst>
              <a:ext uri="{FF2B5EF4-FFF2-40B4-BE49-F238E27FC236}">
                <a16:creationId xmlns:a16="http://schemas.microsoft.com/office/drawing/2014/main" id="{99DE7835-41CD-2BF6-F4C1-3BBDA94E4B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8424" y="3336965"/>
            <a:ext cx="357188" cy="446484"/>
          </a:xfrm>
          <a:prstGeom prst="rect">
            <a:avLst/>
          </a:prstGeom>
        </p:spPr>
      </p:pic>
      <p:sp>
        <p:nvSpPr>
          <p:cNvPr id="29" name="Text 5">
            <a:extLst>
              <a:ext uri="{FF2B5EF4-FFF2-40B4-BE49-F238E27FC236}">
                <a16:creationId xmlns:a16="http://schemas.microsoft.com/office/drawing/2014/main" id="{425FBB51-7DB5-5163-23A6-3F496A81FF6F}"/>
              </a:ext>
            </a:extLst>
          </p:cNvPr>
          <p:cNvSpPr/>
          <p:nvPr/>
        </p:nvSpPr>
        <p:spPr>
          <a:xfrm>
            <a:off x="10908983" y="3305056"/>
            <a:ext cx="2927747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Example: "How does gravity affect time?"</a:t>
            </a:r>
            <a:endParaRPr lang="en-US" sz="2300" dirty="0"/>
          </a:p>
        </p:txBody>
      </p:sp>
      <p:sp>
        <p:nvSpPr>
          <p:cNvPr id="30" name="Text 6">
            <a:extLst>
              <a:ext uri="{FF2B5EF4-FFF2-40B4-BE49-F238E27FC236}">
                <a16:creationId xmlns:a16="http://schemas.microsoft.com/office/drawing/2014/main" id="{960D8D6A-79CC-0829-8E65-0BCD7DDFE61F}"/>
              </a:ext>
            </a:extLst>
          </p:cNvPr>
          <p:cNvSpPr/>
          <p:nvPr/>
        </p:nvSpPr>
        <p:spPr>
          <a:xfrm>
            <a:off x="10908983" y="4185285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What is gravity?</a:t>
            </a:r>
            <a:endParaRPr lang="en-US" sz="1750" dirty="0"/>
          </a:p>
        </p:txBody>
      </p:sp>
      <p:sp>
        <p:nvSpPr>
          <p:cNvPr id="31" name="Shape 7">
            <a:extLst>
              <a:ext uri="{FF2B5EF4-FFF2-40B4-BE49-F238E27FC236}">
                <a16:creationId xmlns:a16="http://schemas.microsoft.com/office/drawing/2014/main" id="{5F4F1808-0AA1-9F03-2244-6618F886607D}"/>
              </a:ext>
            </a:extLst>
          </p:cNvPr>
          <p:cNvSpPr/>
          <p:nvPr/>
        </p:nvSpPr>
        <p:spPr>
          <a:xfrm>
            <a:off x="6280190" y="539305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32" name="Image 3" descr="preencoded.png">
            <a:extLst>
              <a:ext uri="{FF2B5EF4-FFF2-40B4-BE49-F238E27FC236}">
                <a16:creationId xmlns:a16="http://schemas.microsoft.com/office/drawing/2014/main" id="{AC1F7C80-270D-53B4-D45A-B8CB210BCE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6747" y="5424964"/>
            <a:ext cx="357188" cy="446484"/>
          </a:xfrm>
          <a:prstGeom prst="rect">
            <a:avLst/>
          </a:prstGeom>
        </p:spPr>
      </p:pic>
      <p:sp>
        <p:nvSpPr>
          <p:cNvPr id="33" name="Text 8">
            <a:extLst>
              <a:ext uri="{FF2B5EF4-FFF2-40B4-BE49-F238E27FC236}">
                <a16:creationId xmlns:a16="http://schemas.microsoft.com/office/drawing/2014/main" id="{9F021E16-1A74-8A6B-7C5B-E7992A052F6E}"/>
              </a:ext>
            </a:extLst>
          </p:cNvPr>
          <p:cNvSpPr/>
          <p:nvPr/>
        </p:nvSpPr>
        <p:spPr>
          <a:xfrm>
            <a:off x="7017306" y="539305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Sub-question</a:t>
            </a:r>
            <a:endParaRPr lang="en-US" sz="2300" dirty="0"/>
          </a:p>
        </p:txBody>
      </p:sp>
      <p:sp>
        <p:nvSpPr>
          <p:cNvPr id="34" name="Text 9">
            <a:extLst>
              <a:ext uri="{FF2B5EF4-FFF2-40B4-BE49-F238E27FC236}">
                <a16:creationId xmlns:a16="http://schemas.microsoft.com/office/drawing/2014/main" id="{06787B39-34DB-5428-5757-BB0BD4856525}"/>
              </a:ext>
            </a:extLst>
          </p:cNvPr>
          <p:cNvSpPr/>
          <p:nvPr/>
        </p:nvSpPr>
        <p:spPr>
          <a:xfrm>
            <a:off x="7017306" y="590121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How does gravity influence space-time?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1243235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08A973-B605-13E6-E3C1-8F16422FFE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0F2481D2-E79E-11FD-68EF-116E17A47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9806FD0D-B562-4123-5AC0-E88B5CED2897}"/>
              </a:ext>
            </a:extLst>
          </p:cNvPr>
          <p:cNvSpPr/>
          <p:nvPr/>
        </p:nvSpPr>
        <p:spPr>
          <a:xfrm>
            <a:off x="793790" y="1553647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Step 2 - Autonomous Thought Generation</a:t>
            </a:r>
            <a:endParaRPr lang="en-US" sz="4650" dirty="0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E2D8F08F-518B-FCC1-DAAF-88A111C6BD86}"/>
              </a:ext>
            </a:extLst>
          </p:cNvPr>
          <p:cNvSpPr/>
          <p:nvPr/>
        </p:nvSpPr>
        <p:spPr>
          <a:xfrm>
            <a:off x="793790" y="3382328"/>
            <a:ext cx="170021" cy="871061"/>
          </a:xfrm>
          <a:prstGeom prst="roundRect">
            <a:avLst>
              <a:gd name="adj" fmla="val 20012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05E5F5CF-D599-5E98-4BD7-FE5968326E81}"/>
              </a:ext>
            </a:extLst>
          </p:cNvPr>
          <p:cNvSpPr/>
          <p:nvPr/>
        </p:nvSpPr>
        <p:spPr>
          <a:xfrm>
            <a:off x="1303973" y="3382328"/>
            <a:ext cx="379392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Generate Intermediate Steps</a:t>
            </a:r>
            <a:endParaRPr lang="en-US" sz="23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15B1645F-CDFB-7360-CF15-8D3EEDD8A175}"/>
              </a:ext>
            </a:extLst>
          </p:cNvPr>
          <p:cNvSpPr/>
          <p:nvPr/>
        </p:nvSpPr>
        <p:spPr>
          <a:xfrm>
            <a:off x="1303973" y="3890486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 reasoning chain without predefined prompts</a:t>
            </a:r>
            <a:endParaRPr lang="en-US" sz="1750" dirty="0"/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C00735A5-C1F1-5F34-8C5D-D5311BEE2407}"/>
              </a:ext>
            </a:extLst>
          </p:cNvPr>
          <p:cNvSpPr/>
          <p:nvPr/>
        </p:nvSpPr>
        <p:spPr>
          <a:xfrm>
            <a:off x="1133951" y="4480203"/>
            <a:ext cx="170021" cy="871061"/>
          </a:xfrm>
          <a:prstGeom prst="roundRect">
            <a:avLst>
              <a:gd name="adj" fmla="val 20012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914E9D01-F7F1-28A4-88E8-D9E51A6A9AD2}"/>
              </a:ext>
            </a:extLst>
          </p:cNvPr>
          <p:cNvSpPr/>
          <p:nvPr/>
        </p:nvSpPr>
        <p:spPr>
          <a:xfrm>
            <a:off x="1644134" y="448020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Independent Thought</a:t>
            </a:r>
            <a:endParaRPr lang="en-US" sz="230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127864C6-5AE9-7514-3EA3-1920D933749D}"/>
              </a:ext>
            </a:extLst>
          </p:cNvPr>
          <p:cNvSpPr/>
          <p:nvPr/>
        </p:nvSpPr>
        <p:spPr>
          <a:xfrm>
            <a:off x="1644134" y="4988362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Model determines its own reasoning structure</a:t>
            </a:r>
            <a:endParaRPr lang="en-US" sz="1750" dirty="0"/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4BE42D9F-E720-863E-1B38-C75F62C47F89}"/>
              </a:ext>
            </a:extLst>
          </p:cNvPr>
          <p:cNvSpPr/>
          <p:nvPr/>
        </p:nvSpPr>
        <p:spPr>
          <a:xfrm>
            <a:off x="1474232" y="5578078"/>
            <a:ext cx="170021" cy="871061"/>
          </a:xfrm>
          <a:prstGeom prst="roundRect">
            <a:avLst>
              <a:gd name="adj" fmla="val 20012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F1E37A8F-B6FC-1F28-601D-ACF7141746DC}"/>
              </a:ext>
            </a:extLst>
          </p:cNvPr>
          <p:cNvSpPr/>
          <p:nvPr/>
        </p:nvSpPr>
        <p:spPr>
          <a:xfrm>
            <a:off x="1984415" y="557807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Example Chain</a:t>
            </a:r>
            <a:endParaRPr lang="en-US" sz="2300" dirty="0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B2A06F27-42BC-F92F-BA14-3A559ECC4081}"/>
              </a:ext>
            </a:extLst>
          </p:cNvPr>
          <p:cNvSpPr/>
          <p:nvPr/>
        </p:nvSpPr>
        <p:spPr>
          <a:xfrm>
            <a:off x="1984415" y="6086237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"Gravity bends space-time" → "Time slows in stronger fields"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43505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E33CFB-7A81-10A2-E26E-FB481AEF3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>
            <a:extLst>
              <a:ext uri="{FF2B5EF4-FFF2-40B4-BE49-F238E27FC236}">
                <a16:creationId xmlns:a16="http://schemas.microsoft.com/office/drawing/2014/main" id="{0D5E6B0C-C577-9F75-F69F-CF8ADAC42CCF}"/>
              </a:ext>
            </a:extLst>
          </p:cNvPr>
          <p:cNvSpPr/>
          <p:nvPr/>
        </p:nvSpPr>
        <p:spPr>
          <a:xfrm>
            <a:off x="793790" y="1233368"/>
            <a:ext cx="10332839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Step 3 - Self-Verification &amp; Refinement</a:t>
            </a:r>
            <a:endParaRPr lang="en-US" sz="4650" dirty="0"/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0EAC596F-EAF5-F786-8A58-E1C1B163CBCB}"/>
              </a:ext>
            </a:extLst>
          </p:cNvPr>
          <p:cNvSpPr/>
          <p:nvPr/>
        </p:nvSpPr>
        <p:spPr>
          <a:xfrm>
            <a:off x="1715453" y="305192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Cross-check</a:t>
            </a:r>
            <a:endParaRPr lang="en-US" sz="2300" dirty="0"/>
          </a:p>
        </p:txBody>
      </p:sp>
      <p:sp>
        <p:nvSpPr>
          <p:cNvPr id="8" name="Text 2">
            <a:extLst>
              <a:ext uri="{FF2B5EF4-FFF2-40B4-BE49-F238E27FC236}">
                <a16:creationId xmlns:a16="http://schemas.microsoft.com/office/drawing/2014/main" id="{C8D39B5F-83DF-7AE8-6FE6-BC42313C3253}"/>
              </a:ext>
            </a:extLst>
          </p:cNvPr>
          <p:cNvSpPr/>
          <p:nvPr/>
        </p:nvSpPr>
        <p:spPr>
          <a:xfrm>
            <a:off x="793790" y="3560088"/>
            <a:ext cx="38987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Review reasoning steps</a:t>
            </a:r>
            <a:endParaRPr lang="en-US" sz="1750" dirty="0"/>
          </a:p>
        </p:txBody>
      </p:sp>
      <p:pic>
        <p:nvPicPr>
          <p:cNvPr id="9" name="Image 0" descr="preencoded.png">
            <a:extLst>
              <a:ext uri="{FF2B5EF4-FFF2-40B4-BE49-F238E27FC236}">
                <a16:creationId xmlns:a16="http://schemas.microsoft.com/office/drawing/2014/main" id="{E32F74D9-40AD-122E-3F6A-2D7A843D9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2431256"/>
            <a:ext cx="4564975" cy="4564975"/>
          </a:xfrm>
          <a:prstGeom prst="rect">
            <a:avLst/>
          </a:prstGeom>
        </p:spPr>
      </p:pic>
      <p:pic>
        <p:nvPicPr>
          <p:cNvPr id="10" name="Image 1" descr="preencoded.png">
            <a:extLst>
              <a:ext uri="{FF2B5EF4-FFF2-40B4-BE49-F238E27FC236}">
                <a16:creationId xmlns:a16="http://schemas.microsoft.com/office/drawing/2014/main" id="{750410D1-FFC3-3FE1-5AE6-9546D72D61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6731" y="3194328"/>
            <a:ext cx="339328" cy="424220"/>
          </a:xfrm>
          <a:prstGeom prst="rect">
            <a:avLst/>
          </a:prstGeom>
        </p:spPr>
      </p:pic>
      <p:sp>
        <p:nvSpPr>
          <p:cNvPr id="11" name="Text 3">
            <a:extLst>
              <a:ext uri="{FF2B5EF4-FFF2-40B4-BE49-F238E27FC236}">
                <a16:creationId xmlns:a16="http://schemas.microsoft.com/office/drawing/2014/main" id="{698FC707-75D9-A8BF-9E78-A85C5783DDF9}"/>
              </a:ext>
            </a:extLst>
          </p:cNvPr>
          <p:cNvSpPr/>
          <p:nvPr/>
        </p:nvSpPr>
        <p:spPr>
          <a:xfrm>
            <a:off x="9937790" y="305192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Identify Issues</a:t>
            </a:r>
            <a:endParaRPr lang="en-US" sz="2300" dirty="0"/>
          </a:p>
        </p:txBody>
      </p:sp>
      <p:sp>
        <p:nvSpPr>
          <p:cNvPr id="12" name="Text 4">
            <a:extLst>
              <a:ext uri="{FF2B5EF4-FFF2-40B4-BE49-F238E27FC236}">
                <a16:creationId xmlns:a16="http://schemas.microsoft.com/office/drawing/2014/main" id="{CFBE2668-A832-611B-D39E-B4D2CF3EFC49}"/>
              </a:ext>
            </a:extLst>
          </p:cNvPr>
          <p:cNvSpPr/>
          <p:nvPr/>
        </p:nvSpPr>
        <p:spPr>
          <a:xfrm>
            <a:off x="9937790" y="3560088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Find inconsistencies</a:t>
            </a:r>
            <a:endParaRPr lang="en-US" sz="1750" dirty="0"/>
          </a:p>
        </p:txBody>
      </p:sp>
      <p:pic>
        <p:nvPicPr>
          <p:cNvPr id="13" name="Image 2" descr="preencoded.png">
            <a:extLst>
              <a:ext uri="{FF2B5EF4-FFF2-40B4-BE49-F238E27FC236}">
                <a16:creationId xmlns:a16="http://schemas.microsoft.com/office/drawing/2014/main" id="{27EE3D80-5A8B-6BDA-422F-5E92CFB35D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31256"/>
            <a:ext cx="4564975" cy="4564975"/>
          </a:xfrm>
          <a:prstGeom prst="rect">
            <a:avLst/>
          </a:prstGeom>
        </p:spPr>
      </p:pic>
      <p:pic>
        <p:nvPicPr>
          <p:cNvPr id="14" name="Image 3" descr="preencoded.png">
            <a:extLst>
              <a:ext uri="{FF2B5EF4-FFF2-40B4-BE49-F238E27FC236}">
                <a16:creationId xmlns:a16="http://schemas.microsoft.com/office/drawing/2014/main" id="{C7B2627D-5283-40DF-5AEC-15C0B206BB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2604" y="3582829"/>
            <a:ext cx="339328" cy="424220"/>
          </a:xfrm>
          <a:prstGeom prst="rect">
            <a:avLst/>
          </a:prstGeom>
        </p:spPr>
      </p:pic>
      <p:sp>
        <p:nvSpPr>
          <p:cNvPr id="15" name="Text 5">
            <a:extLst>
              <a:ext uri="{FF2B5EF4-FFF2-40B4-BE49-F238E27FC236}">
                <a16:creationId xmlns:a16="http://schemas.microsoft.com/office/drawing/2014/main" id="{A216089B-D1BC-3BD8-2064-69E022F831AF}"/>
              </a:ext>
            </a:extLst>
          </p:cNvPr>
          <p:cNvSpPr/>
          <p:nvPr/>
        </p:nvSpPr>
        <p:spPr>
          <a:xfrm>
            <a:off x="9937790" y="550449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Revise Thinking</a:t>
            </a:r>
            <a:endParaRPr lang="en-US" sz="2300" dirty="0"/>
          </a:p>
        </p:txBody>
      </p:sp>
      <p:sp>
        <p:nvSpPr>
          <p:cNvPr id="16" name="Text 6">
            <a:extLst>
              <a:ext uri="{FF2B5EF4-FFF2-40B4-BE49-F238E27FC236}">
                <a16:creationId xmlns:a16="http://schemas.microsoft.com/office/drawing/2014/main" id="{1EF8D0FE-16D6-8C6E-2356-6F1244F8FDDF}"/>
              </a:ext>
            </a:extLst>
          </p:cNvPr>
          <p:cNvSpPr/>
          <p:nvPr/>
        </p:nvSpPr>
        <p:spPr>
          <a:xfrm>
            <a:off x="9937790" y="6012656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Update incorrect steps</a:t>
            </a:r>
            <a:endParaRPr lang="en-US" sz="1750" dirty="0"/>
          </a:p>
        </p:txBody>
      </p:sp>
      <p:pic>
        <p:nvPicPr>
          <p:cNvPr id="19" name="Image 4" descr="preencoded.png">
            <a:extLst>
              <a:ext uri="{FF2B5EF4-FFF2-40B4-BE49-F238E27FC236}">
                <a16:creationId xmlns:a16="http://schemas.microsoft.com/office/drawing/2014/main" id="{937749B6-B8F6-EFF0-C643-A1F87B621E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2431256"/>
            <a:ext cx="4564975" cy="4564975"/>
          </a:xfrm>
          <a:prstGeom prst="rect">
            <a:avLst/>
          </a:prstGeom>
        </p:spPr>
      </p:pic>
      <p:pic>
        <p:nvPicPr>
          <p:cNvPr id="20" name="Image 5" descr="preencoded.png">
            <a:extLst>
              <a:ext uri="{FF2B5EF4-FFF2-40B4-BE49-F238E27FC236}">
                <a16:creationId xmlns:a16="http://schemas.microsoft.com/office/drawing/2014/main" id="{4ADF9E54-ED24-B77B-B580-55975D57C2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64103" y="5808702"/>
            <a:ext cx="339328" cy="424220"/>
          </a:xfrm>
          <a:prstGeom prst="rect">
            <a:avLst/>
          </a:prstGeom>
        </p:spPr>
      </p:pic>
      <p:sp>
        <p:nvSpPr>
          <p:cNvPr id="21" name="Text 7">
            <a:extLst>
              <a:ext uri="{FF2B5EF4-FFF2-40B4-BE49-F238E27FC236}">
                <a16:creationId xmlns:a16="http://schemas.microsoft.com/office/drawing/2014/main" id="{70316CC3-C969-0AE7-31DB-3BC8A5B0F2BB}"/>
              </a:ext>
            </a:extLst>
          </p:cNvPr>
          <p:cNvSpPr/>
          <p:nvPr/>
        </p:nvSpPr>
        <p:spPr>
          <a:xfrm>
            <a:off x="1715453" y="550449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Verify Again</a:t>
            </a:r>
            <a:endParaRPr lang="en-US" sz="2300" dirty="0"/>
          </a:p>
        </p:txBody>
      </p:sp>
      <p:sp>
        <p:nvSpPr>
          <p:cNvPr id="22" name="Text 8">
            <a:extLst>
              <a:ext uri="{FF2B5EF4-FFF2-40B4-BE49-F238E27FC236}">
                <a16:creationId xmlns:a16="http://schemas.microsoft.com/office/drawing/2014/main" id="{51B3E539-D05B-9015-C9D0-1011A967F2AC}"/>
              </a:ext>
            </a:extLst>
          </p:cNvPr>
          <p:cNvSpPr/>
          <p:nvPr/>
        </p:nvSpPr>
        <p:spPr>
          <a:xfrm>
            <a:off x="793790" y="6012656"/>
            <a:ext cx="38987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Confirm logical coherence</a:t>
            </a:r>
            <a:endParaRPr lang="en-US" sz="1750" dirty="0"/>
          </a:p>
        </p:txBody>
      </p:sp>
      <p:pic>
        <p:nvPicPr>
          <p:cNvPr id="23" name="Image 6" descr="preencoded.png">
            <a:extLst>
              <a:ext uri="{FF2B5EF4-FFF2-40B4-BE49-F238E27FC236}">
                <a16:creationId xmlns:a16="http://schemas.microsoft.com/office/drawing/2014/main" id="{1BD1927B-681D-6AEC-A09E-939C2E8601C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32653" y="2431256"/>
            <a:ext cx="4564975" cy="4564975"/>
          </a:xfrm>
          <a:prstGeom prst="rect">
            <a:avLst/>
          </a:prstGeom>
        </p:spPr>
      </p:pic>
      <p:pic>
        <p:nvPicPr>
          <p:cNvPr id="24" name="Image 7" descr="preencoded.png">
            <a:extLst>
              <a:ext uri="{FF2B5EF4-FFF2-40B4-BE49-F238E27FC236}">
                <a16:creationId xmlns:a16="http://schemas.microsoft.com/office/drawing/2014/main" id="{3C3D22C4-40FC-F315-C274-6CAC070B69F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38230" y="5420201"/>
            <a:ext cx="339328" cy="424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483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86AF89-602D-B205-9A92-2379F088B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249C2CA2-2678-1B01-1CE1-A405A384609C}"/>
              </a:ext>
            </a:extLst>
          </p:cNvPr>
          <p:cNvSpPr/>
          <p:nvPr/>
        </p:nvSpPr>
        <p:spPr>
          <a:xfrm>
            <a:off x="793790" y="927735"/>
            <a:ext cx="8693944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Step 4 - Final Answer Generation</a:t>
            </a:r>
            <a:endParaRPr lang="en-US" sz="4650" dirty="0"/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ED32A73A-90C4-2186-C824-D3C71D00F7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8348" y="2125623"/>
            <a:ext cx="2152055" cy="1687592"/>
          </a:xfrm>
          <a:prstGeom prst="rect">
            <a:avLst/>
          </a:prstGeom>
        </p:spPr>
      </p:pic>
      <p:sp>
        <p:nvSpPr>
          <p:cNvPr id="4" name="Text 1">
            <a:extLst>
              <a:ext uri="{FF2B5EF4-FFF2-40B4-BE49-F238E27FC236}">
                <a16:creationId xmlns:a16="http://schemas.microsoft.com/office/drawing/2014/main" id="{0128DBE7-493B-3B11-BD31-4506CA4EC859}"/>
              </a:ext>
            </a:extLst>
          </p:cNvPr>
          <p:cNvSpPr/>
          <p:nvPr/>
        </p:nvSpPr>
        <p:spPr>
          <a:xfrm>
            <a:off x="3894892" y="298918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52F6114E-5367-1777-A7B8-379F632FA301}"/>
              </a:ext>
            </a:extLst>
          </p:cNvPr>
          <p:cNvSpPr/>
          <p:nvPr/>
        </p:nvSpPr>
        <p:spPr>
          <a:xfrm>
            <a:off x="5357217" y="253388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Final Answer</a:t>
            </a:r>
            <a:endParaRPr lang="en-US" sz="23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5CBF4629-2090-5284-FDEC-3C6A03C6F4E0}"/>
              </a:ext>
            </a:extLst>
          </p:cNvPr>
          <p:cNvSpPr/>
          <p:nvPr/>
        </p:nvSpPr>
        <p:spPr>
          <a:xfrm>
            <a:off x="5357217" y="3042047"/>
            <a:ext cx="3530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Complete response to user query</a:t>
            </a:r>
            <a:endParaRPr lang="en-US" sz="1750" dirty="0"/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88B9F857-2430-14CE-CF3C-56A6D800B2D1}"/>
              </a:ext>
            </a:extLst>
          </p:cNvPr>
          <p:cNvSpPr/>
          <p:nvPr/>
        </p:nvSpPr>
        <p:spPr>
          <a:xfrm>
            <a:off x="5187077" y="3826312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A83D25DE-2CE0-EA61-B229-1F60B35A40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2381" y="3869888"/>
            <a:ext cx="4304109" cy="1687592"/>
          </a:xfrm>
          <a:prstGeom prst="rect">
            <a:avLst/>
          </a:prstGeom>
        </p:spPr>
      </p:pic>
      <p:sp>
        <p:nvSpPr>
          <p:cNvPr id="9" name="Text 5">
            <a:extLst>
              <a:ext uri="{FF2B5EF4-FFF2-40B4-BE49-F238E27FC236}">
                <a16:creationId xmlns:a16="http://schemas.microsoft.com/office/drawing/2014/main" id="{96FADD59-AA1C-706A-E1EB-20A12899FDCF}"/>
              </a:ext>
            </a:extLst>
          </p:cNvPr>
          <p:cNvSpPr/>
          <p:nvPr/>
        </p:nvSpPr>
        <p:spPr>
          <a:xfrm>
            <a:off x="3894892" y="4514374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AA17991F-C296-F362-A27F-2409BEF0E803}"/>
              </a:ext>
            </a:extLst>
          </p:cNvPr>
          <p:cNvSpPr/>
          <p:nvPr/>
        </p:nvSpPr>
        <p:spPr>
          <a:xfrm>
            <a:off x="6433304" y="427815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Compilation</a:t>
            </a:r>
            <a:endParaRPr lang="en-US" sz="2300" dirty="0"/>
          </a:p>
        </p:txBody>
      </p:sp>
      <p:sp>
        <p:nvSpPr>
          <p:cNvPr id="11" name="Text 7">
            <a:extLst>
              <a:ext uri="{FF2B5EF4-FFF2-40B4-BE49-F238E27FC236}">
                <a16:creationId xmlns:a16="http://schemas.microsoft.com/office/drawing/2014/main" id="{CDDCC878-EBD3-3CCA-1419-EC633D9BE1C4}"/>
              </a:ext>
            </a:extLst>
          </p:cNvPr>
          <p:cNvSpPr/>
          <p:nvPr/>
        </p:nvSpPr>
        <p:spPr>
          <a:xfrm>
            <a:off x="6433304" y="4786313"/>
            <a:ext cx="35063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Integrate verified reasoning steps</a:t>
            </a:r>
            <a:endParaRPr lang="en-US" sz="1750" dirty="0"/>
          </a:p>
        </p:txBody>
      </p:sp>
      <p:sp>
        <p:nvSpPr>
          <p:cNvPr id="12" name="Shape 8">
            <a:extLst>
              <a:ext uri="{FF2B5EF4-FFF2-40B4-BE49-F238E27FC236}">
                <a16:creationId xmlns:a16="http://schemas.microsoft.com/office/drawing/2014/main" id="{551DA48D-7527-5FCC-07A9-08864DEC4003}"/>
              </a:ext>
            </a:extLst>
          </p:cNvPr>
          <p:cNvSpPr/>
          <p:nvPr/>
        </p:nvSpPr>
        <p:spPr>
          <a:xfrm>
            <a:off x="6263164" y="5570577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3" name="Image 2" descr="preencoded.png">
            <a:extLst>
              <a:ext uri="{FF2B5EF4-FFF2-40B4-BE49-F238E27FC236}">
                <a16:creationId xmlns:a16="http://schemas.microsoft.com/office/drawing/2014/main" id="{F1BA09FC-E6C9-768D-D62B-FCB4540B9A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294" y="5614154"/>
            <a:ext cx="6456164" cy="1687592"/>
          </a:xfrm>
          <a:prstGeom prst="rect">
            <a:avLst/>
          </a:prstGeom>
        </p:spPr>
      </p:pic>
      <p:sp>
        <p:nvSpPr>
          <p:cNvPr id="14" name="Text 9">
            <a:extLst>
              <a:ext uri="{FF2B5EF4-FFF2-40B4-BE49-F238E27FC236}">
                <a16:creationId xmlns:a16="http://schemas.microsoft.com/office/drawing/2014/main" id="{0C914982-593D-5107-B854-1AF1A1A7CB6A}"/>
              </a:ext>
            </a:extLst>
          </p:cNvPr>
          <p:cNvSpPr/>
          <p:nvPr/>
        </p:nvSpPr>
        <p:spPr>
          <a:xfrm>
            <a:off x="3894773" y="625863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>
            <a:extLst>
              <a:ext uri="{FF2B5EF4-FFF2-40B4-BE49-F238E27FC236}">
                <a16:creationId xmlns:a16="http://schemas.microsoft.com/office/drawing/2014/main" id="{692B1230-5E06-336A-075D-8E10FA4E1C89}"/>
              </a:ext>
            </a:extLst>
          </p:cNvPr>
          <p:cNvSpPr/>
          <p:nvPr/>
        </p:nvSpPr>
        <p:spPr>
          <a:xfrm>
            <a:off x="7509272" y="584096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Example</a:t>
            </a:r>
            <a:endParaRPr lang="en-US" sz="2300" dirty="0"/>
          </a:p>
        </p:txBody>
      </p:sp>
      <p:sp>
        <p:nvSpPr>
          <p:cNvPr id="16" name="Text 11">
            <a:extLst>
              <a:ext uri="{FF2B5EF4-FFF2-40B4-BE49-F238E27FC236}">
                <a16:creationId xmlns:a16="http://schemas.microsoft.com/office/drawing/2014/main" id="{9941AAC2-05C2-9C06-47F5-3488531C59AF}"/>
              </a:ext>
            </a:extLst>
          </p:cNvPr>
          <p:cNvSpPr/>
          <p:nvPr/>
        </p:nvSpPr>
        <p:spPr>
          <a:xfrm>
            <a:off x="7509272" y="6349127"/>
            <a:ext cx="61005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"Time slows near massive objects due to gravitational dilation"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310649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A53AAA-C988-F2D9-D9FF-FBF9628CA1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3C3868F-9EBF-8294-7D3C-5495257A3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406498A8-FB66-0469-5EBA-F07A7A63035B}"/>
              </a:ext>
            </a:extLst>
          </p:cNvPr>
          <p:cNvSpPr/>
          <p:nvPr/>
        </p:nvSpPr>
        <p:spPr>
          <a:xfrm>
            <a:off x="6272213" y="619363"/>
            <a:ext cx="6002060" cy="736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Step 5 - Feedback Loop</a:t>
            </a:r>
            <a:endParaRPr lang="en-US" sz="4600" dirty="0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D3D65187-77DF-68D8-704D-81B8F679AB90}"/>
              </a:ext>
            </a:extLst>
          </p:cNvPr>
          <p:cNvSpPr/>
          <p:nvPr/>
        </p:nvSpPr>
        <p:spPr>
          <a:xfrm>
            <a:off x="6524744" y="1692831"/>
            <a:ext cx="30480" cy="5917287"/>
          </a:xfrm>
          <a:prstGeom prst="roundRect">
            <a:avLst>
              <a:gd name="adj" fmla="val 110502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CC2E507A-6734-521C-EE08-90770830E1D2}"/>
              </a:ext>
            </a:extLst>
          </p:cNvPr>
          <p:cNvSpPr/>
          <p:nvPr/>
        </p:nvSpPr>
        <p:spPr>
          <a:xfrm>
            <a:off x="6746855" y="2182654"/>
            <a:ext cx="673537" cy="30480"/>
          </a:xfrm>
          <a:prstGeom prst="roundRect">
            <a:avLst>
              <a:gd name="adj" fmla="val 110502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>
            <a:extLst>
              <a:ext uri="{FF2B5EF4-FFF2-40B4-BE49-F238E27FC236}">
                <a16:creationId xmlns:a16="http://schemas.microsoft.com/office/drawing/2014/main" id="{5BF46A65-0089-050B-7203-6D65F5ACAC76}"/>
              </a:ext>
            </a:extLst>
          </p:cNvPr>
          <p:cNvSpPr/>
          <p:nvPr/>
        </p:nvSpPr>
        <p:spPr>
          <a:xfrm>
            <a:off x="6272153" y="1945362"/>
            <a:ext cx="505182" cy="50518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8AAF58B0-A33E-E494-C979-C48DA416C23F}"/>
              </a:ext>
            </a:extLst>
          </p:cNvPr>
          <p:cNvSpPr/>
          <p:nvPr/>
        </p:nvSpPr>
        <p:spPr>
          <a:xfrm>
            <a:off x="6347877" y="1976914"/>
            <a:ext cx="353616" cy="441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7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1</a:t>
            </a:r>
            <a:endParaRPr lang="en-US" sz="275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802BA9B8-3BA5-F184-7BD6-FD5CBF830448}"/>
              </a:ext>
            </a:extLst>
          </p:cNvPr>
          <p:cNvSpPr/>
          <p:nvPr/>
        </p:nvSpPr>
        <p:spPr>
          <a:xfrm>
            <a:off x="7647503" y="1917263"/>
            <a:ext cx="2947035" cy="368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Check Confidence</a:t>
            </a:r>
            <a:endParaRPr lang="en-US" sz="230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8C207AF8-22E3-5B4D-CAA5-56B781A9E824}"/>
              </a:ext>
            </a:extLst>
          </p:cNvPr>
          <p:cNvSpPr/>
          <p:nvPr/>
        </p:nvSpPr>
        <p:spPr>
          <a:xfrm>
            <a:off x="7647503" y="2420183"/>
            <a:ext cx="6197084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Evaluate answer quality</a:t>
            </a:r>
            <a:endParaRPr lang="en-US" sz="1750" dirty="0"/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4E69082A-94B2-FC0D-F3CB-DF7DD1C02CD2}"/>
              </a:ext>
            </a:extLst>
          </p:cNvPr>
          <p:cNvSpPr/>
          <p:nvPr/>
        </p:nvSpPr>
        <p:spPr>
          <a:xfrm>
            <a:off x="6746855" y="3718084"/>
            <a:ext cx="673537" cy="30480"/>
          </a:xfrm>
          <a:prstGeom prst="roundRect">
            <a:avLst>
              <a:gd name="adj" fmla="val 110502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>
            <a:extLst>
              <a:ext uri="{FF2B5EF4-FFF2-40B4-BE49-F238E27FC236}">
                <a16:creationId xmlns:a16="http://schemas.microsoft.com/office/drawing/2014/main" id="{9AB36AD3-EDF7-5631-482F-C5C88B377638}"/>
              </a:ext>
            </a:extLst>
          </p:cNvPr>
          <p:cNvSpPr/>
          <p:nvPr/>
        </p:nvSpPr>
        <p:spPr>
          <a:xfrm>
            <a:off x="6272153" y="3480792"/>
            <a:ext cx="505182" cy="50518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CE01813C-79FF-F7C2-59DF-32CF8D14BA87}"/>
              </a:ext>
            </a:extLst>
          </p:cNvPr>
          <p:cNvSpPr/>
          <p:nvPr/>
        </p:nvSpPr>
        <p:spPr>
          <a:xfrm>
            <a:off x="6347877" y="3512344"/>
            <a:ext cx="353616" cy="441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7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2</a:t>
            </a:r>
            <a:endParaRPr lang="en-US" sz="2750" dirty="0"/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8ED93451-5BFE-C857-222B-D6D5835191D4}"/>
              </a:ext>
            </a:extLst>
          </p:cNvPr>
          <p:cNvSpPr/>
          <p:nvPr/>
        </p:nvSpPr>
        <p:spPr>
          <a:xfrm>
            <a:off x="7647503" y="3452693"/>
            <a:ext cx="2947035" cy="368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User Input</a:t>
            </a:r>
            <a:endParaRPr lang="en-US" sz="2300" dirty="0"/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7B3A607A-5CFB-C219-0FD5-7F76D11E51C6}"/>
              </a:ext>
            </a:extLst>
          </p:cNvPr>
          <p:cNvSpPr/>
          <p:nvPr/>
        </p:nvSpPr>
        <p:spPr>
          <a:xfrm>
            <a:off x="7647503" y="3955613"/>
            <a:ext cx="6197084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Process clarifying questions</a:t>
            </a:r>
            <a:endParaRPr lang="en-US" sz="1750" dirty="0"/>
          </a:p>
        </p:txBody>
      </p:sp>
      <p:sp>
        <p:nvSpPr>
          <p:cNvPr id="15" name="Shape 12">
            <a:extLst>
              <a:ext uri="{FF2B5EF4-FFF2-40B4-BE49-F238E27FC236}">
                <a16:creationId xmlns:a16="http://schemas.microsoft.com/office/drawing/2014/main" id="{BB426F85-BC36-6D54-A1E1-148225C5FAC2}"/>
              </a:ext>
            </a:extLst>
          </p:cNvPr>
          <p:cNvSpPr/>
          <p:nvPr/>
        </p:nvSpPr>
        <p:spPr>
          <a:xfrm>
            <a:off x="6746855" y="5253514"/>
            <a:ext cx="673537" cy="30480"/>
          </a:xfrm>
          <a:prstGeom prst="roundRect">
            <a:avLst>
              <a:gd name="adj" fmla="val 110502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>
            <a:extLst>
              <a:ext uri="{FF2B5EF4-FFF2-40B4-BE49-F238E27FC236}">
                <a16:creationId xmlns:a16="http://schemas.microsoft.com/office/drawing/2014/main" id="{8C04ED7C-B6E3-0768-CF27-A22D5697E725}"/>
              </a:ext>
            </a:extLst>
          </p:cNvPr>
          <p:cNvSpPr/>
          <p:nvPr/>
        </p:nvSpPr>
        <p:spPr>
          <a:xfrm>
            <a:off x="6272153" y="5016222"/>
            <a:ext cx="505182" cy="50518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>
            <a:extLst>
              <a:ext uri="{FF2B5EF4-FFF2-40B4-BE49-F238E27FC236}">
                <a16:creationId xmlns:a16="http://schemas.microsoft.com/office/drawing/2014/main" id="{174C7284-ADD1-14A2-F17D-7BA584205AA0}"/>
              </a:ext>
            </a:extLst>
          </p:cNvPr>
          <p:cNvSpPr/>
          <p:nvPr/>
        </p:nvSpPr>
        <p:spPr>
          <a:xfrm>
            <a:off x="6347877" y="5047774"/>
            <a:ext cx="353616" cy="441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7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3</a:t>
            </a:r>
            <a:endParaRPr lang="en-US" sz="2750" dirty="0"/>
          </a:p>
        </p:txBody>
      </p:sp>
      <p:sp>
        <p:nvSpPr>
          <p:cNvPr id="18" name="Text 15">
            <a:extLst>
              <a:ext uri="{FF2B5EF4-FFF2-40B4-BE49-F238E27FC236}">
                <a16:creationId xmlns:a16="http://schemas.microsoft.com/office/drawing/2014/main" id="{051AD6E0-4249-D5BD-B128-E823B2F23C71}"/>
              </a:ext>
            </a:extLst>
          </p:cNvPr>
          <p:cNvSpPr/>
          <p:nvPr/>
        </p:nvSpPr>
        <p:spPr>
          <a:xfrm>
            <a:off x="7647503" y="4988123"/>
            <a:ext cx="2947035" cy="368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Refinement</a:t>
            </a:r>
            <a:endParaRPr lang="en-US" sz="2300" dirty="0"/>
          </a:p>
        </p:txBody>
      </p:sp>
      <p:sp>
        <p:nvSpPr>
          <p:cNvPr id="19" name="Text 16">
            <a:extLst>
              <a:ext uri="{FF2B5EF4-FFF2-40B4-BE49-F238E27FC236}">
                <a16:creationId xmlns:a16="http://schemas.microsoft.com/office/drawing/2014/main" id="{261AC923-60A2-1D0D-F1A1-5F0BDF05E991}"/>
              </a:ext>
            </a:extLst>
          </p:cNvPr>
          <p:cNvSpPr/>
          <p:nvPr/>
        </p:nvSpPr>
        <p:spPr>
          <a:xfrm>
            <a:off x="7647503" y="5491043"/>
            <a:ext cx="6197084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Iterate through steps again</a:t>
            </a:r>
            <a:endParaRPr lang="en-US" sz="1750" dirty="0"/>
          </a:p>
        </p:txBody>
      </p:sp>
      <p:sp>
        <p:nvSpPr>
          <p:cNvPr id="20" name="Shape 17">
            <a:extLst>
              <a:ext uri="{FF2B5EF4-FFF2-40B4-BE49-F238E27FC236}">
                <a16:creationId xmlns:a16="http://schemas.microsoft.com/office/drawing/2014/main" id="{9752D38D-EADB-D68D-2ED1-B1A539FC5628}"/>
              </a:ext>
            </a:extLst>
          </p:cNvPr>
          <p:cNvSpPr/>
          <p:nvPr/>
        </p:nvSpPr>
        <p:spPr>
          <a:xfrm>
            <a:off x="6746855" y="6788944"/>
            <a:ext cx="673537" cy="30480"/>
          </a:xfrm>
          <a:prstGeom prst="roundRect">
            <a:avLst>
              <a:gd name="adj" fmla="val 110502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8">
            <a:extLst>
              <a:ext uri="{FF2B5EF4-FFF2-40B4-BE49-F238E27FC236}">
                <a16:creationId xmlns:a16="http://schemas.microsoft.com/office/drawing/2014/main" id="{4967FC0B-A8DF-0C5B-2601-95B25335102B}"/>
              </a:ext>
            </a:extLst>
          </p:cNvPr>
          <p:cNvSpPr/>
          <p:nvPr/>
        </p:nvSpPr>
        <p:spPr>
          <a:xfrm>
            <a:off x="6272153" y="6551652"/>
            <a:ext cx="505182" cy="50518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19">
            <a:extLst>
              <a:ext uri="{FF2B5EF4-FFF2-40B4-BE49-F238E27FC236}">
                <a16:creationId xmlns:a16="http://schemas.microsoft.com/office/drawing/2014/main" id="{A757EE93-EC11-0437-E218-D4BBABBB2336}"/>
              </a:ext>
            </a:extLst>
          </p:cNvPr>
          <p:cNvSpPr/>
          <p:nvPr/>
        </p:nvSpPr>
        <p:spPr>
          <a:xfrm>
            <a:off x="6347877" y="6583204"/>
            <a:ext cx="353616" cy="441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7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4</a:t>
            </a:r>
            <a:endParaRPr lang="en-US" sz="2750" dirty="0"/>
          </a:p>
        </p:txBody>
      </p:sp>
      <p:sp>
        <p:nvSpPr>
          <p:cNvPr id="23" name="Text 20">
            <a:extLst>
              <a:ext uri="{FF2B5EF4-FFF2-40B4-BE49-F238E27FC236}">
                <a16:creationId xmlns:a16="http://schemas.microsoft.com/office/drawing/2014/main" id="{C87658C7-4409-256D-9260-80F099DFED14}"/>
              </a:ext>
            </a:extLst>
          </p:cNvPr>
          <p:cNvSpPr/>
          <p:nvPr/>
        </p:nvSpPr>
        <p:spPr>
          <a:xfrm>
            <a:off x="7647503" y="6523553"/>
            <a:ext cx="2947035" cy="368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Improved Answer</a:t>
            </a:r>
            <a:endParaRPr lang="en-US" sz="2300" dirty="0"/>
          </a:p>
        </p:txBody>
      </p:sp>
      <p:sp>
        <p:nvSpPr>
          <p:cNvPr id="24" name="Text 21">
            <a:extLst>
              <a:ext uri="{FF2B5EF4-FFF2-40B4-BE49-F238E27FC236}">
                <a16:creationId xmlns:a16="http://schemas.microsoft.com/office/drawing/2014/main" id="{A8DB2B02-65F6-D51D-335F-11C3EBC92D62}"/>
              </a:ext>
            </a:extLst>
          </p:cNvPr>
          <p:cNvSpPr/>
          <p:nvPr/>
        </p:nvSpPr>
        <p:spPr>
          <a:xfrm>
            <a:off x="7647503" y="7026473"/>
            <a:ext cx="6197084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Deliver enhanced response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1576839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277</Words>
  <Application>Microsoft Office PowerPoint</Application>
  <PresentationFormat>Custom</PresentationFormat>
  <Paragraphs>82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PT Serif</vt:lpstr>
      <vt:lpstr>Arial</vt:lpstr>
      <vt:lpstr>DM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Roy, Subrata (623)</cp:lastModifiedBy>
  <cp:revision>2</cp:revision>
  <dcterms:created xsi:type="dcterms:W3CDTF">2025-03-25T08:01:13Z</dcterms:created>
  <dcterms:modified xsi:type="dcterms:W3CDTF">2025-03-25T08:21:40Z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24dbb1d-991d-4bbd-aad5-33bac1d8ffaf_Enabled">
    <vt:lpwstr>true</vt:lpwstr>
  </property>
  <property fmtid="{D5CDD505-2E9C-101B-9397-08002B2CF9AE}" pid="3" name="MSIP_Label_924dbb1d-991d-4bbd-aad5-33bac1d8ffaf_SetDate">
    <vt:lpwstr>2025-03-25T08:21:29Z</vt:lpwstr>
  </property>
  <property fmtid="{D5CDD505-2E9C-101B-9397-08002B2CF9AE}" pid="4" name="MSIP_Label_924dbb1d-991d-4bbd-aad5-33bac1d8ffaf_Method">
    <vt:lpwstr>Standard</vt:lpwstr>
  </property>
  <property fmtid="{D5CDD505-2E9C-101B-9397-08002B2CF9AE}" pid="5" name="MSIP_Label_924dbb1d-991d-4bbd-aad5-33bac1d8ffaf_Name">
    <vt:lpwstr>924dbb1d-991d-4bbd-aad5-33bac1d8ffaf</vt:lpwstr>
  </property>
  <property fmtid="{D5CDD505-2E9C-101B-9397-08002B2CF9AE}" pid="6" name="MSIP_Label_924dbb1d-991d-4bbd-aad5-33bac1d8ffaf_SiteId">
    <vt:lpwstr>9652d7c2-1ccf-4940-8151-4a92bd474ed0</vt:lpwstr>
  </property>
  <property fmtid="{D5CDD505-2E9C-101B-9397-08002B2CF9AE}" pid="7" name="MSIP_Label_924dbb1d-991d-4bbd-aad5-33bac1d8ffaf_ActionId">
    <vt:lpwstr>0ad1d988-8c94-4afe-904d-deb9ecb264de</vt:lpwstr>
  </property>
  <property fmtid="{D5CDD505-2E9C-101B-9397-08002B2CF9AE}" pid="8" name="MSIP_Label_924dbb1d-991d-4bbd-aad5-33bac1d8ffaf_ContentBits">
    <vt:lpwstr>0</vt:lpwstr>
  </property>
  <property fmtid="{D5CDD505-2E9C-101B-9397-08002B2CF9AE}" pid="9" name="MSIP_Label_924dbb1d-991d-4bbd-aad5-33bac1d8ffaf_Tag">
    <vt:lpwstr>10, 3, 0, 1</vt:lpwstr>
  </property>
</Properties>
</file>

<file path=docProps/thumbnail.jpeg>
</file>